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373" r:id="rId3"/>
    <p:sldId id="312" r:id="rId4"/>
    <p:sldId id="315" r:id="rId5"/>
    <p:sldId id="352" r:id="rId6"/>
    <p:sldId id="349" r:id="rId7"/>
    <p:sldId id="362" r:id="rId8"/>
    <p:sldId id="374" r:id="rId9"/>
    <p:sldId id="363" r:id="rId10"/>
    <p:sldId id="369" r:id="rId11"/>
    <p:sldId id="298" r:id="rId12"/>
    <p:sldId id="300" r:id="rId13"/>
    <p:sldId id="375" r:id="rId14"/>
    <p:sldId id="376" r:id="rId15"/>
    <p:sldId id="377" r:id="rId16"/>
    <p:sldId id="307" r:id="rId17"/>
    <p:sldId id="351" r:id="rId18"/>
    <p:sldId id="281" r:id="rId19"/>
    <p:sldId id="378" r:id="rId20"/>
    <p:sldId id="379" r:id="rId21"/>
    <p:sldId id="386" r:id="rId22"/>
    <p:sldId id="284" r:id="rId23"/>
    <p:sldId id="353" r:id="rId24"/>
    <p:sldId id="287" r:id="rId25"/>
    <p:sldId id="354" r:id="rId26"/>
    <p:sldId id="380" r:id="rId27"/>
    <p:sldId id="381" r:id="rId28"/>
    <p:sldId id="387" r:id="rId29"/>
    <p:sldId id="263" r:id="rId30"/>
    <p:sldId id="348" r:id="rId31"/>
    <p:sldId id="389" r:id="rId32"/>
    <p:sldId id="339" r:id="rId33"/>
    <p:sldId id="382" r:id="rId34"/>
    <p:sldId id="350" r:id="rId35"/>
    <p:sldId id="383" r:id="rId36"/>
    <p:sldId id="340" r:id="rId37"/>
    <p:sldId id="384" r:id="rId38"/>
    <p:sldId id="388" r:id="rId39"/>
    <p:sldId id="321" r:id="rId40"/>
    <p:sldId id="390" r:id="rId41"/>
    <p:sldId id="391" r:id="rId42"/>
    <p:sldId id="392" r:id="rId43"/>
    <p:sldId id="318" r:id="rId44"/>
    <p:sldId id="347" r:id="rId45"/>
    <p:sldId id="345" r:id="rId46"/>
    <p:sldId id="344" r:id="rId47"/>
    <p:sldId id="342" r:id="rId48"/>
    <p:sldId id="343" r:id="rId49"/>
    <p:sldId id="365" r:id="rId50"/>
    <p:sldId id="366" r:id="rId51"/>
    <p:sldId id="367" r:id="rId52"/>
    <p:sldId id="368" r:id="rId53"/>
    <p:sldId id="364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Garamond" panose="02020404030301010803" pitchFamily="18" charset="0"/>
      <p:regular r:id="rId64"/>
      <p:bold r:id="rId65"/>
      <p:italic r:id="rId66"/>
    </p:embeddedFont>
    <p:embeddedFont>
      <p:font typeface="Inconsolata" pitchFamily="1" charset="0"/>
      <p:regular r:id="rId67"/>
      <p:bold r:id="rId68"/>
    </p:embeddedFont>
    <p:embeddedFont>
      <p:font typeface="Montserrat" panose="020005050000000200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4e07da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4e07da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b6aa05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b6aa05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4e07dad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4e07dad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6243e7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c6243e7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6243e7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6243e7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5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bbbde6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bbbde6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47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bbbde64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bbbde64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87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bbbde6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bbbde64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64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d0c4361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d0c4361d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d0c4361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d0c4361d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0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d0c4361d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d0c4361d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30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4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37e67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37e67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39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30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2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c48a628b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c48a628b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c48a628b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c48a628b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37e67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37e67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0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4e07dad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4e07dad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Django-Pyth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Web Development with Python/Django</a:t>
            </a:r>
            <a:endParaRPr b="1" dirty="0">
              <a:latin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27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Abdelhameed Ibrahim</a:t>
            </a:r>
          </a:p>
          <a:p>
            <a:pPr algn="ctr"/>
            <a:r>
              <a:rPr lang="en-US" sz="2800" dirty="0"/>
              <a:t>Assoc. Prof. of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DF1A7-0B62-5216-55EE-57312836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28E61-0B69-A037-E4E4-7ED58459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2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Django – Challenge 1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put your skills to the test!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2877A-ED9A-EC7B-B6AC-34C398C7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AF08ED-89B1-63A2-D124-CA41A1F86D0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Challenge 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Complete the following tasks: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New Django Project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New Django App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an Index View 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Link this view to the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urls.py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D16B2E-E64F-B898-D8EE-800D88FC4B5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Then, 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A6A532-5F0C-913A-7C2F-9B061F471C6D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6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We use 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to incorporate a database into a Django Project.</a:t>
            </a:r>
          </a:p>
          <a:p>
            <a:pPr indent="-419100"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To create a model, a class structure is used inside of the relevant applications </a:t>
            </a: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models.py 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0C2AA-30CB-71A9-F275-3B1FDE6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4FF865-149D-040C-1F8F-29C380E1C861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This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object will be a subclass of Django’s built-in class: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django.db.models.Model</a:t>
            </a: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Then each attribute of the class represents a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field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CBAB1-4ABE-364E-9E36-1558C60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178E43-3C54-FC7A-DA20-D1F7AEBC029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Here is what you have to do: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Add a new model called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It should have these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fields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First Name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Last Name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Email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35CBD-50E6-F6C4-4F8B-C05C9AF4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76D656-CA05-A2B5-4034-54944205572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7D60A-8703-54D5-4077-1440D91E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7" y="1384851"/>
            <a:ext cx="8083965" cy="2546481"/>
          </a:xfrm>
          <a:prstGeom prst="rect">
            <a:avLst/>
          </a:prstGeom>
        </p:spPr>
      </p:pic>
      <p:sp>
        <p:nvSpPr>
          <p:cNvPr id="5" name="Google Shape;581;p78">
            <a:extLst>
              <a:ext uri="{FF2B5EF4-FFF2-40B4-BE49-F238E27FC236}">
                <a16:creationId xmlns:a16="http://schemas.microsoft.com/office/drawing/2014/main" id="{352E0B6F-18C9-BA2E-AD5C-7E616A1C6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1DFD-6555-1264-64A7-47D80475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6A7755-4CC8-C77D-81BC-4C16E1FB822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4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Migrate the database (creating databases that correspond to the models we created)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migrate 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</a:t>
            </a:r>
            <a:r>
              <a:rPr lang="en-US" sz="2400" dirty="0" err="1">
                <a:solidFill>
                  <a:srgbClr val="0070C0"/>
                </a:solidFill>
                <a:latin typeface="Montserrat"/>
              </a:rPr>
              <a:t>makemigrations</a:t>
            </a:r>
            <a:r>
              <a:rPr lang="en-US" sz="2400" dirty="0">
                <a:solidFill>
                  <a:srgbClr val="0070C0"/>
                </a:solidFill>
                <a:latin typeface="Montserrat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Montserrat"/>
              </a:rPr>
              <a:t>form_app</a:t>
            </a:r>
            <a:r>
              <a:rPr lang="en-US" sz="2400" dirty="0">
                <a:solidFill>
                  <a:srgbClr val="0070C0"/>
                </a:solidFill>
                <a:latin typeface="Montserrat"/>
              </a:rPr>
              <a:t> 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migrate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A652-27A2-0988-3CE2-282DF659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2F807C9-260F-F4D7-D0EC-C3189EC8F136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BEFA51-8965-77FC-3776-78719D8EC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600" dirty="0">
                <a:solidFill>
                  <a:srgbClr val="0070C0"/>
                </a:solidFill>
                <a:latin typeface="Montserrat"/>
              </a:rPr>
              <a:t>Fi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rst</a:t>
            </a:r>
            <a:r>
              <a:rPr lang="en-US" sz="3200" dirty="0">
                <a:latin typeface="Montserrat"/>
              </a:rPr>
              <a:t>, you will learn</a:t>
            </a:r>
            <a:endParaRPr lang="en-US" sz="3600" dirty="0">
              <a:latin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6D3B-B5BB-BB1C-CFEB-8B1AA6ECED6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84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4075A-2F0C-6031-74A5-DA1A6CD8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09"/>
            <a:ext cx="9144000" cy="48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Then, 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21464B-D0BB-B1F0-5042-136361BE56B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88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sym typeface="Montserrat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To use the Admin interface with the models, we need to register them to our application’s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admin.py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file.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3000" dirty="0" err="1">
                <a:solidFill>
                  <a:srgbClr val="0070C0"/>
                </a:solidFill>
                <a:latin typeface="Montserrat"/>
                <a:sym typeface="Inconsolata"/>
              </a:rPr>
              <a:t>admin.site.register</a:t>
            </a:r>
            <a:r>
              <a:rPr lang="en-US" sz="3000" dirty="0">
                <a:solidFill>
                  <a:srgbClr val="0070C0"/>
                </a:solidFill>
                <a:latin typeface="Montserrat"/>
                <a:sym typeface="Inconsolata"/>
              </a:rPr>
              <a:t>(User)</a:t>
            </a:r>
            <a:endParaRPr lang="en-US" sz="3000" dirty="0">
              <a:solidFill>
                <a:srgbClr val="0070C0"/>
              </a:solidFill>
              <a:latin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Admin interface is one of the key features of Django!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E80C9-BDCE-C78C-35BD-18210C94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4B262F-1234-6EF5-25C7-24086AE9B2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C9B55-A65B-93F2-DA52-84D5EBD7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29" y="1441392"/>
            <a:ext cx="6655142" cy="2260716"/>
          </a:xfrm>
          <a:prstGeom prst="rect">
            <a:avLst/>
          </a:prstGeom>
        </p:spPr>
      </p:pic>
      <p:sp>
        <p:nvSpPr>
          <p:cNvPr id="5" name="Google Shape;581;p78">
            <a:extLst>
              <a:ext uri="{FF2B5EF4-FFF2-40B4-BE49-F238E27FC236}">
                <a16:creationId xmlns:a16="http://schemas.microsoft.com/office/drawing/2014/main" id="{328DFE49-1BDE-0853-479D-BC0009A6F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7BE34-C87F-004C-9BE1-FE7595F2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C751-36C9-C401-7321-353EAF0C80E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1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In order to fully use the database and the Admin, we will create a “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superuser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Providing a name, email, and password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Use: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python manage.py createsuperuser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7BFDFC-0B2B-5489-3B57-72BAB9C1C6F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B79ACA3C-FC0B-F5D5-4FE4-0EA95D70A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30F23-1475-D142-9A0B-CC6F4171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CC2BD3-DA9C-E297-A8FA-57AEAC44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7" y="1403290"/>
            <a:ext cx="6915505" cy="233692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2EE5AD-DC62-F4C6-32D9-74BCF63517D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3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8CE5C-F5B5-9629-F7BB-BE15FD3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318"/>
            <a:ext cx="9144000" cy="3090863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EEBFD91-E261-21CC-C05B-C92FB67D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C2EE2-B712-88EA-5843-546DC1A8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BE6397-2577-8A5A-44E9-9E255CFD662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0910-28FC-3043-7305-AAFE8F3A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9144000" cy="2924175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E81644C0-EDA0-6F23-7FFF-C95C63C59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A1E5-3C0C-9EF4-8F39-7245147F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EAEF4D-9A7C-EAAD-A30C-95878FE2BAD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2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>
                <a:latin typeface="Montserrat"/>
              </a:rPr>
              <a:t>Then, you will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>
                <a:latin typeface="Montserrat"/>
                <a:sym typeface="Montserrat"/>
              </a:rPr>
              <a:t>Creating </a:t>
            </a:r>
            <a:r>
              <a:rPr lang="en-US" sz="2800" dirty="0">
                <a:latin typeface="Montserrat"/>
                <a:sym typeface="Montserrat"/>
              </a:rPr>
              <a:t>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First, create a </a:t>
            </a:r>
            <a:r>
              <a:rPr lang="en" sz="3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 inside the application!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form from a pre-existing model, use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forms.ModelForm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Meta class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provides information connecting the model to the form.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47C4-909E-0BFE-A804-EBF7ABB3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AEAAAC-6D35-0026-CB33-DCC43A927E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sym typeface="Montserrat"/>
            </a:endParaRPr>
          </a:p>
        </p:txBody>
      </p:sp>
      <p:sp>
        <p:nvSpPr>
          <p:cNvPr id="518" name="Google Shape;518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Understanding how Django functions and interacts with your website requires a thorough understanding of templates.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29960-B454-50CD-CAB5-E3D88C8C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879A07-25E1-46DA-8995-2DFDE48B9A49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11D0A-AC42-BADC-5BF9-C584C78F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5" y="1292159"/>
            <a:ext cx="6623390" cy="2559182"/>
          </a:xfrm>
          <a:prstGeom prst="rect">
            <a:avLst/>
          </a:prstGeom>
        </p:spPr>
      </p:pic>
      <p:sp>
        <p:nvSpPr>
          <p:cNvPr id="8" name="Google Shape;174;p28">
            <a:extLst>
              <a:ext uri="{FF2B5EF4-FFF2-40B4-BE49-F238E27FC236}">
                <a16:creationId xmlns:a16="http://schemas.microsoft.com/office/drawing/2014/main" id="{62019F70-CEA1-B3D7-FDC2-04D6D696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11C0B-F774-261D-7F3B-39275A8C1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82CB14-5B0A-6F41-E86E-C5A08C4B6C8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0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11858-AD95-EA04-7325-E79E2D10B0C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7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95653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Now we need to sho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form created inside the application’s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by using a view!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Inside our </a:t>
            </a: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views.py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file we need to import the forms </a:t>
            </a:r>
          </a:p>
          <a:p>
            <a:pPr marL="952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from .forms import </a:t>
            </a:r>
            <a:r>
              <a:rPr lang="en-US" sz="30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FormName</a:t>
            </a:r>
            <a:endParaRPr lang="en-US"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1BAE-F2DC-2671-AD97-E0A1530C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C6231B-7B01-380C-488A-05AF187A39A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52EDA-803F-1B31-99C0-36E3116F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7" y="1014552"/>
            <a:ext cx="8674546" cy="3359323"/>
          </a:xfrm>
          <a:prstGeom prst="rect">
            <a:avLst/>
          </a:prstGeom>
        </p:spPr>
      </p:pic>
      <p:sp>
        <p:nvSpPr>
          <p:cNvPr id="6" name="Google Shape;126;p22">
            <a:extLst>
              <a:ext uri="{FF2B5EF4-FFF2-40B4-BE49-F238E27FC236}">
                <a16:creationId xmlns:a16="http://schemas.microsoft.com/office/drawing/2014/main" id="{90D376C6-18D4-A6A4-1F5C-1DE737A9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Forms, </a:t>
            </a: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update views</a:t>
            </a:r>
            <a:endParaRPr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B07B9-E4AC-270F-9FC6-80770FE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D35F79-C22C-4F52-8921-CD527C4660A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34711-A456-C573-6448-52B5DC17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4" y="0"/>
            <a:ext cx="88417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2EF43B-A726-2892-F59B-04BC0984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488"/>
            <a:ext cx="9144000" cy="3924300"/>
          </a:xfrm>
          <a:prstGeom prst="rect">
            <a:avLst/>
          </a:prstGeom>
        </p:spPr>
      </p:pic>
      <p:sp>
        <p:nvSpPr>
          <p:cNvPr id="6" name="Google Shape;126;p22">
            <a:extLst>
              <a:ext uri="{FF2B5EF4-FFF2-40B4-BE49-F238E27FC236}">
                <a16:creationId xmlns:a16="http://schemas.microsoft.com/office/drawing/2014/main" id="{1582F8E2-9A7B-504A-25E8-F4744D4CB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Forms, </a:t>
            </a: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update urls</a:t>
            </a:r>
            <a:endParaRPr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753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There are several ways you can “inject” the form using template tagging.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You can just pass in the key from the context dictionary: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409700" lvl="2" indent="0">
              <a:spcBef>
                <a:spcPts val="0"/>
              </a:spcBef>
              <a:buSzPts val="3000"/>
              <a:buNone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{{ form }} or {{ form.as_p }}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66BBE-02F6-98C4-39EC-FDE5F0B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43F301-1D62-2598-E8AA-D0A287D3E77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4AA4E-1ED9-3E06-4EF3-4CF24B31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488"/>
            <a:ext cx="9144000" cy="3905250"/>
          </a:xfrm>
          <a:prstGeom prst="rect">
            <a:avLst/>
          </a:prstGeom>
        </p:spPr>
      </p:pic>
      <p:sp>
        <p:nvSpPr>
          <p:cNvPr id="6" name="Google Shape;174;p28">
            <a:extLst>
              <a:ext uri="{FF2B5EF4-FFF2-40B4-BE49-F238E27FC236}">
                <a16:creationId xmlns:a16="http://schemas.microsoft.com/office/drawing/2014/main" id="{754B5C93-0B48-8452-2A0C-2046DC40D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09ED1-95AA-5439-2B9C-DAF89A36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10" y="2673223"/>
            <a:ext cx="4667490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2A536C-31AD-BFDD-57A6-F2A0DB07EDD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 and 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sym typeface="Montserrat"/>
              </a:rPr>
              <a:t>Adding form and button to the html file</a:t>
            </a:r>
          </a:p>
          <a:p>
            <a:pPr indent="-419100">
              <a:buSzPts val="3000"/>
              <a:buFont typeface="Montserrat"/>
              <a:buChar char="●"/>
            </a:pPr>
            <a:endParaRPr lang="en" sz="3000" dirty="0">
              <a:latin typeface="Montserrat"/>
              <a:sym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sym typeface="Montserrat"/>
              </a:rPr>
              <a:t>Using </a:t>
            </a:r>
            <a:r>
              <a:rPr lang="en-US" sz="3000" dirty="0"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en-US" sz="3000" dirty="0">
                <a:latin typeface="Montserrat"/>
              </a:rPr>
              <a:t> t</a:t>
            </a:r>
            <a:r>
              <a:rPr lang="en" sz="3000" dirty="0">
                <a:latin typeface="Montserrat"/>
                <a:sym typeface="Montserrat"/>
              </a:rPr>
              <a:t>o improve the shape of the website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41793-81BF-052D-B435-E39E460D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06CCA5-3A0A-5F52-B430-700544FF19C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First build a templates directory followed by a subfolder for each app's templates.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It goes in your directory's top level:</a:t>
            </a: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first_project/templates/first_app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39C73-D61B-EB69-AC5C-EA45103C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F9DEF6-3C3A-6E9F-0C4A-FD6D73675535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84500-0E51-618D-3F0F-7F897921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31"/>
            <a:ext cx="9144000" cy="4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 and 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Update views by this to save data</a:t>
            </a:r>
            <a:endParaRPr lang="en" sz="3000" dirty="0">
              <a:latin typeface="Montserrat"/>
              <a:sym typeface="Montserrat"/>
            </a:endParaRP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if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=='POST':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form =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FormName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request.POST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form.is_valid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form.save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(commit=True)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return index(request)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print('ERROR FORM INVALID')</a:t>
            </a:r>
          </a:p>
          <a:p>
            <a:pPr marL="114300" indent="0">
              <a:buNone/>
            </a:pPr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41793-81BF-052D-B435-E39E460D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5A9ED9-960C-8A7D-5CF1-CDB457B49F2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32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C2C91-59C8-074F-C505-6E50F38E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"/>
            <a:ext cx="9144000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Model Forms - Run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05951A-69B7-0732-191F-DDB49601F8C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7F03-59BC-1A1C-F080-64F0C9C1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91"/>
            <a:ext cx="9144000" cy="2092917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57D85CB8-466E-9254-24C6-11C824D776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Home Page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F1147-8D5C-EDB8-771C-B9669596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DE9009-A19E-698E-693D-88B1800E3D1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86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5662EEA-43E9-32F8-5578-3166B2D03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 Page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FDCCE-E4CA-2119-FBE7-97DF460A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1A0AD-C0AE-E6B9-6812-494D9466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" y="868489"/>
            <a:ext cx="4337273" cy="3137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A21E7-084E-8656-0045-BEFFE2A6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868488"/>
            <a:ext cx="4356324" cy="313706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3D8E21-F532-D7AF-A472-37F1B033E0C1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2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8CE5C-F5B5-9629-F7BB-BE15FD3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318"/>
            <a:ext cx="9144000" cy="3090863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EEBFD91-E261-21CC-C05B-C92FB67D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C2EE2-B712-88EA-5843-546DC1A8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5014CC-1255-F7BE-FF7E-4766F49A9FC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65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0910-28FC-3043-7305-AAFE8F3A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9144000" cy="2924175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E81644C0-EDA0-6F23-7FFF-C95C63C59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A1E5-3C0C-9EF4-8F39-7245147F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415FC1-6CD6-3C33-07FD-B454EAD8A71B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4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89B99-5C81-DD57-310D-E970E615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9144000" cy="3257550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F778481D-BF4A-06DA-31D8-B5DEC975C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5F3-3F17-F885-1FB3-A31A709A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D59F8F-E317-3D94-9DD1-7470C720C4B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91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 - Confirm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are now able to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Develop a web form that enables the user to insert data into the database using the form.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3347-FAC2-72FD-FA43-7F1B6758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33A2-EF6F-EACA-9780-E2DB4D23BEB6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4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FC99F-2C58-30B6-288E-A81DF9AE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381"/>
            <a:ext cx="9144000" cy="4219119"/>
          </a:xfrm>
          <a:prstGeom prst="rect">
            <a:avLst/>
          </a:prstGeom>
        </p:spPr>
      </p:pic>
      <p:sp>
        <p:nvSpPr>
          <p:cNvPr id="4" name="Google Shape;541;p72">
            <a:extLst>
              <a:ext uri="{FF2B5EF4-FFF2-40B4-BE49-F238E27FC236}">
                <a16:creationId xmlns:a16="http://schemas.microsoft.com/office/drawing/2014/main" id="{99EF0AE8-5534-3D59-65FF-98D0E386F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89598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 - Confirm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can download the code created in this Training from my GitHub account: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600" dirty="0">
                <a:latin typeface="Montserrat"/>
                <a:hlinkClick r:id="rId3"/>
              </a:rPr>
              <a:t>https://github.com/afai79/Django-Python</a:t>
            </a: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61FD08-025A-1325-8BCD-A61E5A5B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33" y="386647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361462-A66F-ED9E-70CB-AEB399E9438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23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Django – Challenge 2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Model Forms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2877A-ED9A-EC7B-B6AC-34C398C7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04FC56-57F4-498D-487E-8CFFE74069E9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41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Challenge 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Complete the following task: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Develop a Django web form that enables the user to insert data (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username</a:t>
            </a:r>
            <a:r>
              <a:rPr lang="en-US" sz="3200" dirty="0">
                <a:latin typeface="Montserrat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password</a:t>
            </a:r>
            <a:r>
              <a:rPr lang="en-US" sz="3200" dirty="0">
                <a:latin typeface="Montserrat"/>
              </a:rPr>
              <a:t>) into the database using a form (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login</a:t>
            </a:r>
            <a:r>
              <a:rPr lang="en-US" sz="3200" dirty="0">
                <a:latin typeface="Montserrat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37A301-2109-930D-2D90-667EB33BD04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86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Thanks</a:t>
            </a:r>
            <a:endParaRPr b="1" dirty="0">
              <a:latin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FBA6C-A45A-5A6A-5BB4-4D89D477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96" y="2197970"/>
            <a:ext cx="1251014" cy="508026"/>
          </a:xfrm>
          <a:prstGeom prst="rect">
            <a:avLst/>
          </a:prstGeom>
        </p:spPr>
      </p:pic>
      <p:pic>
        <p:nvPicPr>
          <p:cNvPr id="8" name="Picture 2" descr="Image result for visual studio code">
            <a:extLst>
              <a:ext uri="{FF2B5EF4-FFF2-40B4-BE49-F238E27FC236}">
                <a16:creationId xmlns:a16="http://schemas.microsoft.com/office/drawing/2014/main" id="{2592382C-C77D-D61D-C2B9-4085E8D3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7" y="1999567"/>
            <a:ext cx="1133476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62DF12-DAA8-0D2D-7353-E8E6B0F3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32" y="3330485"/>
            <a:ext cx="1744735" cy="8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28EABB9-0818-B82F-7A73-A77DF66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39" y="3204041"/>
            <a:ext cx="991481" cy="9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4F1975-8888-5C8D-7386-261443DB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65" y="3133043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21158F-C2DA-C01B-0EFD-682ADEFEA30E}"/>
              </a:ext>
            </a:extLst>
          </p:cNvPr>
          <p:cNvSpPr txBox="1">
            <a:spLocks/>
          </p:cNvSpPr>
          <p:nvPr/>
        </p:nvSpPr>
        <p:spPr>
          <a:xfrm>
            <a:off x="3124199" y="4510432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742950" marR="0" lvl="1" indent="-28575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143000" marR="0" lvl="2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3pPr>
            <a:lvl4pPr marL="1600200" marR="0" lvl="3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4pPr>
            <a:lvl5pPr marL="2057400" marR="0" lvl="4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5pPr>
            <a:lvl6pPr marL="2514600" marR="0" lvl="5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6pPr>
            <a:lvl7pPr marL="2971800" marR="0" lvl="6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7pPr>
            <a:lvl8pPr marL="3429000" marR="0" lvl="7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8pPr>
            <a:lvl9pPr marL="3886200" marR="0" lvl="8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Garamond" panose="02020404030301010803" pitchFamily="18" charset="0"/>
              </a:rPr>
              <a:t>Dr. Abdelhameed Fawzy</a:t>
            </a:r>
            <a:endParaRPr lang="en-US" altLang="en-US" sz="1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7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3D1E5-4F15-5D0B-BEFF-0B11149B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743"/>
            <a:ext cx="9144000" cy="4171757"/>
          </a:xfrm>
          <a:prstGeom prst="rect">
            <a:avLst/>
          </a:prstGeom>
        </p:spPr>
      </p:pic>
      <p:sp>
        <p:nvSpPr>
          <p:cNvPr id="5" name="Google Shape;541;p72">
            <a:extLst>
              <a:ext uri="{FF2B5EF4-FFF2-40B4-BE49-F238E27FC236}">
                <a16:creationId xmlns:a16="http://schemas.microsoft.com/office/drawing/2014/main" id="{9C5945E2-085E-6A96-C243-8DA9D8FB7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8270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372AF3-EBC4-860D-5E8C-B5D6E3F7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4" y="868488"/>
            <a:ext cx="5943600" cy="169989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E48534-8559-6B3D-4509-8D2B7DFE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4" y="2690848"/>
            <a:ext cx="5943600" cy="1879600"/>
          </a:xfrm>
          <a:prstGeom prst="rect">
            <a:avLst/>
          </a:prstGeom>
        </p:spPr>
      </p:pic>
      <p:sp>
        <p:nvSpPr>
          <p:cNvPr id="6" name="Google Shape;541;p72">
            <a:extLst>
              <a:ext uri="{FF2B5EF4-FFF2-40B4-BE49-F238E27FC236}">
                <a16:creationId xmlns:a16="http://schemas.microsoft.com/office/drawing/2014/main" id="{74A95A33-DBD4-393C-470E-DD231F9ED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5034B-FC95-5EDC-547E-19135EE7D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D36F81-4B87-0BF2-2965-2469B2AF89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8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solidFill>
                  <a:srgbClr val="0070C0"/>
                </a:solidFill>
                <a:latin typeface="Montserrat"/>
              </a:rPr>
              <a:t>Fi</a:t>
            </a:r>
            <a:r>
              <a:rPr lang="en-US" sz="2800" dirty="0">
                <a:solidFill>
                  <a:srgbClr val="0070C0"/>
                </a:solidFill>
                <a:latin typeface="Montserrat"/>
              </a:rPr>
              <a:t>rst</a:t>
            </a:r>
            <a:r>
              <a:rPr lang="en-US" sz="2800" dirty="0">
                <a:latin typeface="Montserrat"/>
              </a:rPr>
              <a:t>, you will learn</a:t>
            </a:r>
            <a:endParaRPr lang="en-US" sz="3200" dirty="0">
              <a:latin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2995-6389-4943-BB15-418C2C03FA9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0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990E9E-B93A-1DD9-C851-DC0FF37D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"/>
            <a:ext cx="9144000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35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927</Words>
  <Application>Microsoft Office PowerPoint</Application>
  <PresentationFormat>On-screen Show (16:9)</PresentationFormat>
  <Paragraphs>206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Garamond</vt:lpstr>
      <vt:lpstr>Montserrat</vt:lpstr>
      <vt:lpstr>Calibri</vt:lpstr>
      <vt:lpstr>Inconsolata</vt:lpstr>
      <vt:lpstr>Consolas</vt:lpstr>
      <vt:lpstr>Simple Light</vt:lpstr>
      <vt:lpstr>Web Development with Python/Django</vt:lpstr>
      <vt:lpstr>Learning Objectives</vt:lpstr>
      <vt:lpstr>Using Templates</vt:lpstr>
      <vt:lpstr>Using Templates</vt:lpstr>
      <vt:lpstr>Using Templates</vt:lpstr>
      <vt:lpstr>Using Templates</vt:lpstr>
      <vt:lpstr>Using Templates</vt:lpstr>
      <vt:lpstr>Learning Objectives</vt:lpstr>
      <vt:lpstr>PowerPoint Presentation</vt:lpstr>
      <vt:lpstr>PowerPoint Presentation</vt:lpstr>
      <vt:lpstr>Django – Challenge 1 </vt:lpstr>
      <vt:lpstr>Challenge 1</vt:lpstr>
      <vt:lpstr>Learning Objectives</vt:lpstr>
      <vt:lpstr>Models</vt:lpstr>
      <vt:lpstr>Models</vt:lpstr>
      <vt:lpstr>Models</vt:lpstr>
      <vt:lpstr>Models</vt:lpstr>
      <vt:lpstr>Models</vt:lpstr>
      <vt:lpstr>PowerPoint Presentation</vt:lpstr>
      <vt:lpstr>PowerPoint Presentation</vt:lpstr>
      <vt:lpstr>Learning Objectives</vt:lpstr>
      <vt:lpstr>Django Admin interface</vt:lpstr>
      <vt:lpstr>Django Admin interface</vt:lpstr>
      <vt:lpstr>Django Admin interface</vt:lpstr>
      <vt:lpstr>Django Admin interface</vt:lpstr>
      <vt:lpstr>Django Admin interface</vt:lpstr>
      <vt:lpstr>Django Admin interface</vt:lpstr>
      <vt:lpstr>Learning Objectives</vt:lpstr>
      <vt:lpstr>Forms</vt:lpstr>
      <vt:lpstr>Forms</vt:lpstr>
      <vt:lpstr>Learning Objectives</vt:lpstr>
      <vt:lpstr>Forms</vt:lpstr>
      <vt:lpstr>Forms, update views</vt:lpstr>
      <vt:lpstr>PowerPoint Presentation</vt:lpstr>
      <vt:lpstr>Forms, update urls</vt:lpstr>
      <vt:lpstr>Forms</vt:lpstr>
      <vt:lpstr>Forms</vt:lpstr>
      <vt:lpstr>Learning Objectives</vt:lpstr>
      <vt:lpstr>Forms and Models</vt:lpstr>
      <vt:lpstr>PowerPoint Presentation</vt:lpstr>
      <vt:lpstr>Forms and Models</vt:lpstr>
      <vt:lpstr>PowerPoint Presentation</vt:lpstr>
      <vt:lpstr>Model Forms - Run</vt:lpstr>
      <vt:lpstr>Home Page</vt:lpstr>
      <vt:lpstr>Form Page</vt:lpstr>
      <vt:lpstr>Django Admin</vt:lpstr>
      <vt:lpstr>Django Admin</vt:lpstr>
      <vt:lpstr>Django Admin</vt:lpstr>
      <vt:lpstr>Learning Objectives - Confirm</vt:lpstr>
      <vt:lpstr>Learning Objectives - Confirm</vt:lpstr>
      <vt:lpstr>Django – Challenge 2 </vt:lpstr>
      <vt:lpstr>Challenge 2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Level One </dc:title>
  <cp:lastModifiedBy>Abdelhameed Ibrahim</cp:lastModifiedBy>
  <cp:revision>315</cp:revision>
  <dcterms:modified xsi:type="dcterms:W3CDTF">2022-08-20T21:47:05Z</dcterms:modified>
</cp:coreProperties>
</file>